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9" r:id="rId4"/>
    <p:sldId id="258" r:id="rId5"/>
    <p:sldId id="261" r:id="rId6"/>
    <p:sldId id="262" r:id="rId7"/>
    <p:sldId id="263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0" autoAdjust="0"/>
    <p:restoredTop sz="94660"/>
  </p:normalViewPr>
  <p:slideViewPr>
    <p:cSldViewPr snapToGrid="0">
      <p:cViewPr varScale="1">
        <p:scale>
          <a:sx n="98" d="100"/>
          <a:sy n="98" d="100"/>
        </p:scale>
        <p:origin x="204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51B9B6AA-598F-4FE0-A732-2A7DEDC57FF4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523D8E0A-B204-463B-82E7-585C7B346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85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B6AA-598F-4FE0-A732-2A7DEDC57FF4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8E0A-B204-463B-82E7-585C7B346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966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1B9B6AA-598F-4FE0-A732-2A7DEDC57FF4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23D8E0A-B204-463B-82E7-585C7B346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056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1B9B6AA-598F-4FE0-A732-2A7DEDC57FF4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23D8E0A-B204-463B-82E7-585C7B34667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34954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1B9B6AA-598F-4FE0-A732-2A7DEDC57FF4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23D8E0A-B204-463B-82E7-585C7B346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024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B6AA-598F-4FE0-A732-2A7DEDC57FF4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8E0A-B204-463B-82E7-585C7B346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2978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B6AA-598F-4FE0-A732-2A7DEDC57FF4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8E0A-B204-463B-82E7-585C7B346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21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B6AA-598F-4FE0-A732-2A7DEDC57FF4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8E0A-B204-463B-82E7-585C7B346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0240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1B9B6AA-598F-4FE0-A732-2A7DEDC57FF4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23D8E0A-B204-463B-82E7-585C7B346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3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B6AA-598F-4FE0-A732-2A7DEDC57FF4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8E0A-B204-463B-82E7-585C7B346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042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1B9B6AA-598F-4FE0-A732-2A7DEDC57FF4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23D8E0A-B204-463B-82E7-585C7B346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532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B6AA-598F-4FE0-A732-2A7DEDC57FF4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8E0A-B204-463B-82E7-585C7B346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04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B6AA-598F-4FE0-A732-2A7DEDC57FF4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8E0A-B204-463B-82E7-585C7B346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708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B6AA-598F-4FE0-A732-2A7DEDC57FF4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8E0A-B204-463B-82E7-585C7B346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49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B6AA-598F-4FE0-A732-2A7DEDC57FF4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8E0A-B204-463B-82E7-585C7B346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870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B6AA-598F-4FE0-A732-2A7DEDC57FF4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8E0A-B204-463B-82E7-585C7B346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276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9B6AA-598F-4FE0-A732-2A7DEDC57FF4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8E0A-B204-463B-82E7-585C7B346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951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9B6AA-598F-4FE0-A732-2A7DEDC57FF4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D8E0A-B204-463B-82E7-585C7B3466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119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ornelius:8080/radserver/EMSServer.dll/version" TargetMode="External"/><Relationship Id="rId2" Type="http://schemas.openxmlformats.org/officeDocument/2006/relationships/hyperlink" Target="http://corneliusconcepts.ddns.net:8080/radserver/EMSServer.dll/version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wiki.embarcadero.com/RADStudio/Alexandria/en/Editing_the_Configuration_of_Your_RAD_Server_Engine_Manuall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81AAA-6312-0ABF-1562-933F35C642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 to RAD Server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684B9-2F81-49D6-0CD9-3C3A04038F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What is it?</a:t>
            </a:r>
          </a:p>
          <a:p>
            <a:r>
              <a:rPr lang="en-US" dirty="0"/>
              <a:t>What can you do with it?</a:t>
            </a:r>
          </a:p>
        </p:txBody>
      </p:sp>
    </p:spTree>
    <p:extLst>
      <p:ext uri="{BB962C8B-B14F-4D97-AF65-F5344CB8AC3E}">
        <p14:creationId xmlns:p14="http://schemas.microsoft.com/office/powerpoint/2010/main" val="985279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F9D2E-D106-5DED-94AB-902BF4C90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RAD Server?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B329A-6B87-DF13-289B-96E1ECEF2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7401"/>
            <a:ext cx="10883040" cy="44554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“Extendable REST Server in a Box” </a:t>
            </a:r>
            <a:r>
              <a:rPr lang="en-US" sz="1800" dirty="0"/>
              <a:t>–</a:t>
            </a:r>
            <a:r>
              <a:rPr lang="en-US" sz="1800" i="1" dirty="0"/>
              <a:t>David Cornelius</a:t>
            </a:r>
            <a:endParaRPr lang="en-US" sz="2800" i="1" dirty="0"/>
          </a:p>
          <a:p>
            <a:pPr marL="0" indent="0">
              <a:buNone/>
            </a:pPr>
            <a:endParaRPr lang="en-US" sz="2800" i="1" dirty="0"/>
          </a:p>
          <a:p>
            <a:r>
              <a:rPr lang="en-US" sz="2800" dirty="0"/>
              <a:t>Server (</a:t>
            </a:r>
            <a:r>
              <a:rPr lang="en-US" sz="2800" dirty="0"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</a:rPr>
              <a:t>e.g. File Server, Web Server, Email Server…)</a:t>
            </a:r>
          </a:p>
          <a:p>
            <a:r>
              <a:rPr lang="en-US" sz="2800" dirty="0"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</a:rPr>
              <a:t>REST Server – serves  data via the REST protocol</a:t>
            </a:r>
          </a:p>
          <a:p>
            <a:pPr lvl="1"/>
            <a:r>
              <a:rPr lang="en-US" sz="2600" dirty="0"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</a:rPr>
              <a:t>JSON or XML</a:t>
            </a:r>
          </a:p>
          <a:p>
            <a:r>
              <a:rPr lang="en-US" sz="2800" dirty="0"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</a:rPr>
              <a:t>Extendable – write your own modules</a:t>
            </a:r>
          </a:p>
          <a:p>
            <a:r>
              <a:rPr lang="en-US" sz="2800" dirty="0"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</a:rPr>
              <a:t>“In a box” </a:t>
            </a:r>
          </a:p>
        </p:txBody>
      </p:sp>
    </p:spTree>
    <p:extLst>
      <p:ext uri="{BB962C8B-B14F-4D97-AF65-F5344CB8AC3E}">
        <p14:creationId xmlns:p14="http://schemas.microsoft.com/office/powerpoint/2010/main" val="653022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F9D2E-D106-5DED-94AB-902BF4C90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comes In the box?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B329A-6B87-DF13-289B-96E1ECEF2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1279" y="2057401"/>
            <a:ext cx="10424921" cy="465187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Encrypted </a:t>
            </a:r>
            <a:r>
              <a:rPr lang="en-US" sz="2800" dirty="0" err="1"/>
              <a:t>InterBase</a:t>
            </a:r>
            <a:r>
              <a:rPr lang="en-US" sz="2800" dirty="0"/>
              <a:t> Database Instance</a:t>
            </a:r>
          </a:p>
          <a:p>
            <a:pPr lvl="1"/>
            <a:r>
              <a:rPr lang="en-US" sz="2800" dirty="0"/>
              <a:t>Used ONLY for RAD Server</a:t>
            </a:r>
          </a:p>
          <a:p>
            <a:r>
              <a:rPr lang="en-US" sz="2800" dirty="0"/>
              <a:t>Development Server – stand-alone .EXE</a:t>
            </a:r>
          </a:p>
          <a:p>
            <a:pPr lvl="1"/>
            <a:r>
              <a:rPr lang="en-US" sz="2600" dirty="0"/>
              <a:t>Windows Only</a:t>
            </a:r>
          </a:p>
          <a:p>
            <a:r>
              <a:rPr lang="en-US" sz="2800" dirty="0"/>
              <a:t>Deployable Server – Web Module</a:t>
            </a:r>
          </a:p>
          <a:p>
            <a:pPr lvl="1"/>
            <a:r>
              <a:rPr lang="en-US" sz="2800" dirty="0"/>
              <a:t>Windows IIS or Apache</a:t>
            </a:r>
          </a:p>
          <a:p>
            <a:pPr lvl="1"/>
            <a:r>
              <a:rPr lang="en-US" sz="2800" dirty="0"/>
              <a:t>Linux Apache</a:t>
            </a:r>
          </a:p>
          <a:p>
            <a:r>
              <a:rPr lang="en-US" sz="2800" dirty="0" err="1"/>
              <a:t>FireMonkey</a:t>
            </a:r>
            <a:r>
              <a:rPr lang="en-US" sz="2800" dirty="0"/>
              <a:t> App (with source)</a:t>
            </a:r>
            <a:endParaRPr lang="en-US" sz="2800" dirty="0">
              <a:effectLst>
                <a:glow rad="38100">
                  <a:schemeClr val="bg1">
                    <a:lumMod val="50000"/>
                    <a:lumOff val="50000"/>
                    <a:alpha val="20000"/>
                  </a:schemeClr>
                </a:glow>
              </a:effectLst>
            </a:endParaRPr>
          </a:p>
          <a:p>
            <a:r>
              <a:rPr lang="en-US" sz="2800" dirty="0"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</a:rPr>
              <a:t>Web-Based Analytics</a:t>
            </a:r>
          </a:p>
          <a:p>
            <a:r>
              <a:rPr lang="en-US" sz="2800" dirty="0"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</a:rPr>
              <a:t>API Endpoint Documenter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2746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F9D2E-D106-5DED-94AB-902BF4C90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get RAD Server?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B329A-6B87-DF13-289B-96E1ECEF2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1279" y="2057401"/>
            <a:ext cx="10424921" cy="4477438"/>
          </a:xfrm>
        </p:spPr>
        <p:txBody>
          <a:bodyPr>
            <a:normAutofit/>
          </a:bodyPr>
          <a:lstStyle/>
          <a:p>
            <a:r>
              <a:rPr lang="en-US" sz="2800" dirty="0"/>
              <a:t>Delphi or C++Builder or RAD Studio</a:t>
            </a:r>
          </a:p>
          <a:p>
            <a:pPr lvl="1"/>
            <a:r>
              <a:rPr lang="en-US" sz="2800" dirty="0"/>
              <a:t>Enterprise or Architect Edition</a:t>
            </a:r>
          </a:p>
          <a:p>
            <a:pPr lvl="1"/>
            <a:r>
              <a:rPr lang="en-US" sz="2800" dirty="0"/>
              <a:t>Does NOT come with Professional Edition</a:t>
            </a:r>
          </a:p>
          <a:p>
            <a:pPr lvl="1"/>
            <a:r>
              <a:rPr lang="en-US" sz="2800" dirty="0"/>
              <a:t>Not available for sale separately</a:t>
            </a:r>
          </a:p>
          <a:p>
            <a:pPr lvl="2"/>
            <a:r>
              <a:rPr lang="en-US" sz="2800" dirty="0"/>
              <a:t>Modules developed ONLY with Delphi or C++Builder</a:t>
            </a:r>
          </a:p>
        </p:txBody>
      </p:sp>
    </p:spTree>
    <p:extLst>
      <p:ext uri="{BB962C8B-B14F-4D97-AF65-F5344CB8AC3E}">
        <p14:creationId xmlns:p14="http://schemas.microsoft.com/office/powerpoint/2010/main" val="320279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F9D2E-D106-5DED-94AB-902BF4C90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write a module?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B329A-6B87-DF13-289B-96E1ECEF2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1279" y="2057401"/>
            <a:ext cx="10424921" cy="4477438"/>
          </a:xfrm>
        </p:spPr>
        <p:txBody>
          <a:bodyPr>
            <a:normAutofit/>
          </a:bodyPr>
          <a:lstStyle/>
          <a:p>
            <a:r>
              <a:rPr lang="en-US" sz="2800" dirty="0"/>
              <a:t>New &gt; Other &gt; RAD Server &gt; RAD Server Package</a:t>
            </a:r>
          </a:p>
          <a:p>
            <a:pPr lvl="1"/>
            <a:r>
              <a:rPr lang="en-US" sz="2400" dirty="0"/>
              <a:t>Create with resource</a:t>
            </a:r>
          </a:p>
          <a:p>
            <a:pPr lvl="1"/>
            <a:r>
              <a:rPr lang="en-US" sz="2400" dirty="0"/>
              <a:t>Select initial </a:t>
            </a:r>
            <a:r>
              <a:rPr lang="en-US" sz="2400" dirty="0" err="1"/>
              <a:t>EndPoints</a:t>
            </a:r>
            <a:endParaRPr lang="en-US" sz="2400" dirty="0"/>
          </a:p>
          <a:p>
            <a:pPr lvl="1"/>
            <a:r>
              <a:rPr lang="en-US" sz="2400" dirty="0"/>
              <a:t>Fill in the methods</a:t>
            </a:r>
          </a:p>
          <a:p>
            <a:endParaRPr lang="en-US" sz="2600" dirty="0"/>
          </a:p>
          <a:p>
            <a:r>
              <a:rPr lang="en-US" sz="2600" dirty="0"/>
              <a:t>Let’s Write Code!</a:t>
            </a:r>
          </a:p>
          <a:p>
            <a:pPr lvl="1"/>
            <a:r>
              <a:rPr lang="en-US" sz="2400" dirty="0"/>
              <a:t>Prime Numbers</a:t>
            </a:r>
          </a:p>
          <a:p>
            <a:pPr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008397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F9D2E-D106-5DED-94AB-902BF4C90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Test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B329A-6B87-DF13-289B-96E1ECEF2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1279" y="2057401"/>
            <a:ext cx="10424921" cy="4477438"/>
          </a:xfrm>
        </p:spPr>
        <p:txBody>
          <a:bodyPr>
            <a:normAutofit/>
          </a:bodyPr>
          <a:lstStyle/>
          <a:p>
            <a:r>
              <a:rPr lang="en-US" sz="2800" dirty="0" err="1"/>
              <a:t>EMSDevServer</a:t>
            </a:r>
            <a:r>
              <a:rPr lang="en-US" sz="2800" dirty="0"/>
              <a:t> (log)</a:t>
            </a:r>
          </a:p>
          <a:p>
            <a:r>
              <a:rPr lang="en-US" sz="2600" dirty="0"/>
              <a:t>Web Browser (“get” only)</a:t>
            </a:r>
          </a:p>
          <a:p>
            <a:pPr lvl="1"/>
            <a:r>
              <a:rPr lang="en-US" strike="sngStrike" dirty="0">
                <a:hlinkClick r:id="rId2"/>
              </a:rPr>
              <a:t>http://corneliusconcepts.ddns.net:8080/radserver/EMSServer.dll/version</a:t>
            </a:r>
            <a:br>
              <a:rPr lang="en-US" strike="sngStrike" dirty="0"/>
            </a:br>
            <a:r>
              <a:rPr lang="en-US" i="1" dirty="0"/>
              <a:t>(this server is no longer available)</a:t>
            </a:r>
          </a:p>
          <a:p>
            <a:r>
              <a:rPr lang="en-US" sz="2600" dirty="0"/>
              <a:t>REST Debugger</a:t>
            </a:r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b="1" dirty="0">
                <a:hlinkClick r:id="rId3"/>
              </a:rPr>
              <a:t>&lt;servername&gt;</a:t>
            </a:r>
            <a:r>
              <a:rPr lang="en-US" dirty="0">
                <a:hlinkClick r:id="rId3"/>
              </a:rPr>
              <a:t>:8080/radserver/EMSServer.dll/version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774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F9D2E-D106-5DED-94AB-902BF4C90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Deploy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B329A-6B87-DF13-289B-96E1ECEF2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1279" y="2057401"/>
            <a:ext cx="10424921" cy="4477438"/>
          </a:xfrm>
        </p:spPr>
        <p:txBody>
          <a:bodyPr>
            <a:normAutofit/>
          </a:bodyPr>
          <a:lstStyle/>
          <a:p>
            <a:r>
              <a:rPr lang="en-US" sz="2800" dirty="0"/>
              <a:t>Install RAD Server</a:t>
            </a:r>
          </a:p>
          <a:p>
            <a:pPr lvl="1"/>
            <a:r>
              <a:rPr lang="en-US" sz="2600" dirty="0" err="1"/>
              <a:t>GetIt</a:t>
            </a:r>
            <a:r>
              <a:rPr lang="en-US" sz="2600" dirty="0"/>
              <a:t> Package Manager &gt; RAD Server Installer</a:t>
            </a:r>
          </a:p>
          <a:p>
            <a:pPr lvl="2"/>
            <a:r>
              <a:rPr lang="en-US" sz="2200" dirty="0"/>
              <a:t>Download, Copy to Server, </a:t>
            </a:r>
            <a:r>
              <a:rPr lang="en-US" sz="2400" dirty="0"/>
              <a:t>Run Installer</a:t>
            </a:r>
          </a:p>
          <a:p>
            <a:r>
              <a:rPr lang="en-US" sz="2800" dirty="0"/>
              <a:t>For each resource</a:t>
            </a:r>
          </a:p>
          <a:p>
            <a:pPr lvl="1"/>
            <a:r>
              <a:rPr lang="en-US" sz="2600" dirty="0"/>
              <a:t>Copy compiled .BPL to RAD Server folder</a:t>
            </a:r>
          </a:p>
          <a:p>
            <a:pPr lvl="2"/>
            <a:r>
              <a:rPr lang="en-US" sz="2400" dirty="0"/>
              <a:t>Remember IIS defaults to 64-bit; Delphi defaults to 32-bit</a:t>
            </a:r>
          </a:p>
          <a:p>
            <a:pPr lvl="1"/>
            <a:r>
              <a:rPr lang="en-US" sz="2600" dirty="0"/>
              <a:t>Add package reference to emsserver.ini</a:t>
            </a:r>
          </a:p>
          <a:p>
            <a:pPr lvl="1"/>
            <a:r>
              <a:rPr lang="en-US" sz="2600" dirty="0"/>
              <a:t>Test with </a:t>
            </a:r>
            <a:r>
              <a:rPr lang="en-US" sz="2600" dirty="0" err="1"/>
              <a:t>EMSDevServer</a:t>
            </a:r>
            <a:endParaRPr lang="en-US" sz="2600" dirty="0"/>
          </a:p>
          <a:p>
            <a:pPr lvl="1"/>
            <a:r>
              <a:rPr lang="en-US" sz="2600" dirty="0"/>
              <a:t>Restart IIS</a:t>
            </a:r>
          </a:p>
        </p:txBody>
      </p:sp>
    </p:spTree>
    <p:extLst>
      <p:ext uri="{BB962C8B-B14F-4D97-AF65-F5344CB8AC3E}">
        <p14:creationId xmlns:p14="http://schemas.microsoft.com/office/powerpoint/2010/main" val="2398730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F9D2E-D106-5DED-94AB-902BF4C90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114" y="764373"/>
            <a:ext cx="11136086" cy="1293028"/>
          </a:xfrm>
        </p:spPr>
        <p:txBody>
          <a:bodyPr/>
          <a:lstStyle/>
          <a:p>
            <a:r>
              <a:rPr lang="en-US" dirty="0"/>
              <a:t>Where do I </a:t>
            </a:r>
            <a:r>
              <a:rPr lang="en-US" dirty="0" err="1"/>
              <a:t>ConfigurE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B329A-6B87-DF13-289B-96E1ECEF2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1279" y="2057401"/>
            <a:ext cx="10424921" cy="4477438"/>
          </a:xfrm>
        </p:spPr>
        <p:txBody>
          <a:bodyPr>
            <a:normAutofit/>
          </a:bodyPr>
          <a:lstStyle/>
          <a:p>
            <a:r>
              <a:rPr lang="en-US" sz="2600" dirty="0"/>
              <a:t>emsserver.ini</a:t>
            </a:r>
          </a:p>
          <a:p>
            <a:pPr lvl="1"/>
            <a:r>
              <a:rPr lang="en-US" sz="2400" dirty="0">
                <a:solidFill>
                  <a:schemeClr val="tx1">
                    <a:lumMod val="75000"/>
                  </a:schemeClr>
                </a:solidFill>
                <a:latin typeface="Consolas" panose="020B0609020204030204" pitchFamily="49" charset="0"/>
              </a:rPr>
              <a:t>C:\inetpub\wwwroot\RADServer\radserver</a:t>
            </a:r>
          </a:p>
          <a:p>
            <a:pPr lvl="1"/>
            <a:r>
              <a:rPr lang="en-US" sz="2400" i="1" dirty="0"/>
              <a:t>NOT</a:t>
            </a:r>
            <a:r>
              <a:rPr lang="en-US" sz="2400" dirty="0"/>
              <a:t> always installed with RAD Server – defaults assumed</a:t>
            </a:r>
          </a:p>
          <a:p>
            <a:pPr lvl="1"/>
            <a:r>
              <a:rPr lang="en-US" sz="2400" dirty="0"/>
              <a:t>If anything added, defaults change!</a:t>
            </a:r>
          </a:p>
          <a:p>
            <a:pPr lvl="2"/>
            <a:r>
              <a:rPr lang="en-US" sz="2200" dirty="0"/>
              <a:t>e.g. </a:t>
            </a:r>
            <a:r>
              <a:rPr lang="en-US" sz="2200" dirty="0" err="1">
                <a:solidFill>
                  <a:schemeClr val="tx1">
                    <a:lumMod val="75000"/>
                  </a:schemeClr>
                </a:solidFill>
                <a:latin typeface="Consolas" panose="020B0609020204030204" pitchFamily="49" charset="0"/>
              </a:rPr>
              <a:t>InstanceName</a:t>
            </a: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Consolas" panose="020B0609020204030204" pitchFamily="49" charset="0"/>
              </a:rPr>
              <a:t>=</a:t>
            </a:r>
            <a:r>
              <a:rPr lang="en-US" sz="2200" dirty="0" err="1">
                <a:solidFill>
                  <a:schemeClr val="tx1">
                    <a:lumMod val="75000"/>
                  </a:schemeClr>
                </a:solidFill>
                <a:latin typeface="Consolas" panose="020B0609020204030204" pitchFamily="49" charset="0"/>
              </a:rPr>
              <a:t>gds_db</a:t>
            </a:r>
            <a:r>
              <a:rPr lang="en-US" sz="2200" dirty="0"/>
              <a:t> in </a:t>
            </a:r>
            <a:r>
              <a:rPr lang="en-US" sz="2200" dirty="0">
                <a:solidFill>
                  <a:schemeClr val="tx1">
                    <a:lumMod val="75000"/>
                  </a:schemeClr>
                </a:solidFill>
                <a:latin typeface="Consolas" panose="020B0609020204030204" pitchFamily="49" charset="0"/>
              </a:rPr>
              <a:t>[Data]</a:t>
            </a:r>
          </a:p>
          <a:p>
            <a:pPr lvl="1"/>
            <a:r>
              <a:rPr lang="en-US" sz="2400" dirty="0"/>
              <a:t>Add your Package:</a:t>
            </a:r>
          </a:p>
          <a:p>
            <a:pPr lvl="2"/>
            <a:r>
              <a:rPr lang="en-US" sz="2000" dirty="0">
                <a:solidFill>
                  <a:schemeClr val="tx1">
                    <a:lumMod val="7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en-US" sz="2000" dirty="0" err="1">
                <a:solidFill>
                  <a:schemeClr val="tx1">
                    <a:lumMod val="75000"/>
                  </a:schemeClr>
                </a:solidFill>
                <a:latin typeface="Consolas" panose="020B0609020204030204" pitchFamily="49" charset="0"/>
              </a:rPr>
              <a:t>Server.Packages</a:t>
            </a:r>
            <a:r>
              <a:rPr lang="en-US" sz="2000" dirty="0">
                <a:solidFill>
                  <a:schemeClr val="tx1">
                    <a:lumMod val="75000"/>
                  </a:schemeClr>
                </a:solidFill>
                <a:latin typeface="Consolas" panose="020B0609020204030204" pitchFamily="49" charset="0"/>
              </a:rPr>
              <a:t>]</a:t>
            </a:r>
          </a:p>
          <a:p>
            <a:pPr lvl="2"/>
            <a:r>
              <a:rPr lang="en-US" sz="2000" dirty="0">
                <a:solidFill>
                  <a:schemeClr val="tx1">
                    <a:lumMod val="75000"/>
                  </a:schemeClr>
                </a:solidFill>
                <a:latin typeface="Consolas" panose="020B0609020204030204" pitchFamily="49" charset="0"/>
              </a:rPr>
              <a:t>C:\inetpub\wwwroot\RADServer\radserver\MyApp.bpl=My Cool App</a:t>
            </a:r>
          </a:p>
          <a:p>
            <a:pPr lvl="1"/>
            <a:r>
              <a:rPr lang="en-US" sz="2400" dirty="0"/>
              <a:t>Configuration Reference:</a:t>
            </a:r>
            <a:br>
              <a:rPr lang="en-US" sz="2400" dirty="0"/>
            </a:br>
            <a:r>
              <a:rPr lang="en-US" dirty="0">
                <a:hlinkClick r:id="rId2"/>
              </a:rPr>
              <a:t>https://docwiki.embarcadero.com/RADStudio/Alexandria/en/Editing_the_Configuration_of_Your_RAD_Server_Engine_Manually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05654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1183</TotalTime>
  <Words>408</Words>
  <Application>Microsoft Office PowerPoint</Application>
  <PresentationFormat>Widescreen</PresentationFormat>
  <Paragraphs>62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Consolas</vt:lpstr>
      <vt:lpstr>Vapor Trail</vt:lpstr>
      <vt:lpstr>Intro to RAD Server</vt:lpstr>
      <vt:lpstr>What is RAD Server?</vt:lpstr>
      <vt:lpstr>What comes In the box?</vt:lpstr>
      <vt:lpstr>How do I get RAD Server?</vt:lpstr>
      <vt:lpstr>How Do I write a module?</vt:lpstr>
      <vt:lpstr>How Do I Test it?</vt:lpstr>
      <vt:lpstr>How Do I Deploy it?</vt:lpstr>
      <vt:lpstr>Where do I ConfigurE?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RAD Server</dc:title>
  <dc:creator>David Cornelius</dc:creator>
  <cp:lastModifiedBy>David Cornelius</cp:lastModifiedBy>
  <cp:revision>4</cp:revision>
  <dcterms:created xsi:type="dcterms:W3CDTF">2023-10-24T04:33:06Z</dcterms:created>
  <dcterms:modified xsi:type="dcterms:W3CDTF">2025-01-24T21:01:18Z</dcterms:modified>
</cp:coreProperties>
</file>